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1"/>
  </p:sldMasterIdLst>
  <p:notesMasterIdLst>
    <p:notesMasterId r:id="rId14"/>
  </p:notesMasterIdLst>
  <p:sldIdLst>
    <p:sldId id="256" r:id="rId2"/>
    <p:sldId id="257" r:id="rId3"/>
    <p:sldId id="258" r:id="rId4"/>
    <p:sldId id="259" r:id="rId5"/>
    <p:sldId id="271" r:id="rId6"/>
    <p:sldId id="262" r:id="rId7"/>
    <p:sldId id="263" r:id="rId8"/>
    <p:sldId id="264" r:id="rId9"/>
    <p:sldId id="265" r:id="rId10"/>
    <p:sldId id="266" r:id="rId11"/>
    <p:sldId id="268" r:id="rId12"/>
    <p:sldId id="269"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76" autoAdjust="0"/>
    <p:restoredTop sz="94660"/>
  </p:normalViewPr>
  <p:slideViewPr>
    <p:cSldViewPr snapToGrid="0">
      <p:cViewPr varScale="1">
        <p:scale>
          <a:sx n="84" d="100"/>
          <a:sy n="84" d="100"/>
        </p:scale>
        <p:origin x="72"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18" Type="http://schemas.openxmlformats.org/officeDocument/2006/relationships/tableStyles" Target="tableStyles.xml" /><Relationship Id="rId3" Type="http://schemas.openxmlformats.org/officeDocument/2006/relationships/slide" Target="slides/slide2.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theme" Target="theme/theme1.xml" /><Relationship Id="rId2" Type="http://schemas.openxmlformats.org/officeDocument/2006/relationships/slide" Target="slides/slide1.xml" /><Relationship Id="rId16" Type="http://schemas.openxmlformats.org/officeDocument/2006/relationships/viewProps" Target="viewProps.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5" Type="http://schemas.openxmlformats.org/officeDocument/2006/relationships/slide" Target="slides/slide4.xml" /><Relationship Id="rId15" Type="http://schemas.openxmlformats.org/officeDocument/2006/relationships/presProps" Target="presProps.xml" /><Relationship Id="rId10" Type="http://schemas.openxmlformats.org/officeDocument/2006/relationships/slide" Target="slides/slide9.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notesMaster" Target="notesMasters/notesMaster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D996C6D-0B03-4BFA-B4D0-41D0E17C58EA}" type="datetimeFigureOut">
              <a:rPr lang="en-US"/>
              <a:t>1/10/2021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9C78A09-7301-4168-BC19-D57CEA0FE58B}" type="slidenum">
              <a:rPr lang="en-US"/>
              <a:t>‹#›</a:t>
            </a:fld>
            <a:endParaRPr lang="en-US"/>
          </a:p>
        </p:txBody>
      </p:sp>
    </p:spTree>
    <p:extLst>
      <p:ext uri="{BB962C8B-B14F-4D97-AF65-F5344CB8AC3E}">
        <p14:creationId xmlns:p14="http://schemas.microsoft.com/office/powerpoint/2010/main" val="30275896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9C78A09-7301-4168-BC19-D57CEA0FE58B}" type="slidenum">
              <a:rPr lang="en-US"/>
              <a:t>1</a:t>
            </a:fld>
            <a:endParaRPr lang="en-US"/>
          </a:p>
        </p:txBody>
      </p:sp>
    </p:spTree>
    <p:extLst>
      <p:ext uri="{BB962C8B-B14F-4D97-AF65-F5344CB8AC3E}">
        <p14:creationId xmlns:p14="http://schemas.microsoft.com/office/powerpoint/2010/main" val="1214905597"/>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 /><Relationship Id="rId2" Type="http://schemas.openxmlformats.org/officeDocument/2006/relationships/image" Target="../media/image4.png" /><Relationship Id="rId1" Type="http://schemas.openxmlformats.org/officeDocument/2006/relationships/slideMaster" Target="../slideMasters/slideMaster1.xml" /><Relationship Id="rId5" Type="http://schemas.microsoft.com/office/2007/relationships/hdphoto" Target="../media/hdphoto1.wdp" /><Relationship Id="rId4" Type="http://schemas.openxmlformats.org/officeDocument/2006/relationships/image" Target="../media/image3.png"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3" Type="http://schemas.microsoft.com/office/2007/relationships/hdphoto" Target="../media/hdphoto2.wdp" /><Relationship Id="rId2" Type="http://schemas.openxmlformats.org/officeDocument/2006/relationships/image" Target="../media/image4.png" /><Relationship Id="rId1" Type="http://schemas.openxmlformats.org/officeDocument/2006/relationships/slideMaster" Target="../slideMasters/slideMaster1.xml" /><Relationship Id="rId5" Type="http://schemas.microsoft.com/office/2007/relationships/hdphoto" Target="../media/hdphoto1.wdp" /><Relationship Id="rId4" Type="http://schemas.openxmlformats.org/officeDocument/2006/relationships/image" Target="../media/image3.png"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3" Type="http://schemas.microsoft.com/office/2007/relationships/hdphoto" Target="../media/hdphoto2.wdp" /><Relationship Id="rId2" Type="http://schemas.openxmlformats.org/officeDocument/2006/relationships/image" Target="../media/image4.png" /><Relationship Id="rId1" Type="http://schemas.openxmlformats.org/officeDocument/2006/relationships/slideMaster" Target="../slideMasters/slideMaster1.xml" /><Relationship Id="rId5" Type="http://schemas.microsoft.com/office/2007/relationships/hdphoto" Target="../media/hdphoto1.wdp" /><Relationship Id="rId4" Type="http://schemas.openxmlformats.org/officeDocument/2006/relationships/image" Target="../media/image2.png" /></Relationships>
</file>

<file path=ppt/slideLayouts/_rels/slideLayout9.xml.rels><?xml version="1.0" encoding="UTF-8" standalone="yes"?>
<Relationships xmlns="http://schemas.openxmlformats.org/package/2006/relationships"><Relationship Id="rId3" Type="http://schemas.microsoft.com/office/2007/relationships/hdphoto" Target="../media/hdphoto2.wdp" /><Relationship Id="rId2" Type="http://schemas.openxmlformats.org/officeDocument/2006/relationships/image" Target="../media/image4.png" /><Relationship Id="rId1" Type="http://schemas.openxmlformats.org/officeDocument/2006/relationships/slideMaster" Target="../slideMasters/slideMaster1.xml" /><Relationship Id="rId5" Type="http://schemas.microsoft.com/office/2007/relationships/hdphoto" Target="../media/hdphoto1.wdp" /><Relationship Id="rId4" Type="http://schemas.openxmlformats.org/officeDocument/2006/relationships/image" Target="../media/image2.png"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9600" cap="all" baseline="0">
                <a:blipFill dpi="0" rotWithShape="1">
                  <a:blip r:embed="rId4"/>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3284890-85D2-4D7B-8EF5-15A9C1DB8F42}" type="datetimeFigureOut">
              <a:rPr lang="en-US" dirty="0"/>
              <a:t>1/10/2021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592733" y="4289334"/>
            <a:ext cx="1193868" cy="640080"/>
          </a:xfrm>
        </p:spPr>
        <p:txBody>
          <a:bodyPr/>
          <a:lstStyle>
            <a:lvl1pPr>
              <a:defRPr sz="2800"/>
            </a:lvl1pPr>
          </a:lstStyle>
          <a:p>
            <a:fld id="{4FAB73BC-B049-4115-A692-8D63A059BFB8}"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2F5661D-6934-4B32-B92C-470368BF1EC6}" type="datetimeFigureOut">
              <a:rPr lang="en-US" dirty="0"/>
              <a:t>1/10/2021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8000" b="0"/>
            </a:lvl1pPr>
          </a:lstStyle>
          <a:p>
            <a:r>
              <a:rPr lang="en-US"/>
              <a:t>Click to edit Master title style</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593667" y="6272784"/>
            <a:ext cx="2644309" cy="365125"/>
          </a:xfrm>
        </p:spPr>
        <p:txBody>
          <a:bodyPr/>
          <a:lstStyle/>
          <a:p>
            <a:fld id="{C6F822A4-8DA6-4447-9B1F-C5DB58435268}" type="datetimeFigureOut">
              <a:rPr lang="en-US" dirty="0"/>
              <a:t>1/10/2021</a:t>
            </a:fld>
            <a:endParaRPr lang="en-US" dirty="0"/>
          </a:p>
        </p:txBody>
      </p:sp>
      <p:sp>
        <p:nvSpPr>
          <p:cNvPr id="5" name="Footer Placeholder 4"/>
          <p:cNvSpPr>
            <a:spLocks noGrp="1"/>
          </p:cNvSpPr>
          <p:nvPr>
            <p:ph type="ftr" sz="quarter" idx="11"/>
          </p:nvPr>
        </p:nvSpPr>
        <p:spPr>
          <a:xfrm>
            <a:off x="2182708" y="6272784"/>
            <a:ext cx="6327648" cy="365125"/>
          </a:xfrm>
        </p:spPr>
        <p:txBody>
          <a:bodyPr/>
          <a:lstStyle/>
          <a:p>
            <a:endParaRPr lang="en-US" dirty="0"/>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4FAB73BC-B049-4115-A692-8D63A059BFB8}"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548D31E-DCDA-41A7-9C67-C4B11B94D21D}" type="datetimeFigureOut">
              <a:rPr lang="en-US" dirty="0"/>
              <a:t>1/10/2021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B3762C0-B258-48F1-ADE6-176B4174CCDD}" type="datetimeFigureOut">
              <a:rPr lang="en-US" dirty="0"/>
              <a:t>1/10/2021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77919A6-33EB-49BD-A62F-1FA56B9F9712}" type="datetimeFigureOut">
              <a:rPr lang="en-US" dirty="0"/>
              <a:t>1/10/2021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4E7D1B-D673-4CF6-8672-009D42ABD2A0}" type="datetimeFigureOut">
              <a:rPr lang="en-US" dirty="0"/>
              <a:t>1/10/2021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A16AA21-1863-4931-97CB-99D0A168701B}" type="datetimeFigureOut">
              <a:rPr lang="en-US" dirty="0"/>
              <a:t>1/10/2021</a:t>
            </a:fld>
            <a:endParaRPr lang="en-US" dirty="0"/>
          </a:p>
        </p:txBody>
      </p:sp>
      <p:sp>
        <p:nvSpPr>
          <p:cNvPr id="6" name="Footer Placeholder 5"/>
          <p:cNvSpPr>
            <a:spLocks noGrp="1"/>
          </p:cNvSpPr>
          <p:nvPr>
            <p:ph type="ftr" sz="quarter" idx="11"/>
          </p:nvPr>
        </p:nvSpPr>
        <p:spPr/>
        <p:txBody>
          <a:bodyPr/>
          <a:lstStyle/>
          <a:p>
            <a:endParaRPr lang="en-US" dirty="0"/>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772C379-9A7C-4C87-A116-CBE9F58B04C5}" type="datetimeFigureOut">
              <a:rPr lang="en-US" dirty="0"/>
              <a:t>1/10/2021</a:t>
            </a:fld>
            <a:endParaRPr lang="en-US" dirty="0"/>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157CC2-0FC8-4686-B024-99790E0F5162}" type="datetimeFigureOut">
              <a:rPr lang="en-US" dirty="0"/>
              <a:t>1/10/2021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6764DA5-CD3D-4590-A511-FCD3BC7A793E}" type="datetimeFigureOut">
              <a:rPr lang="en-US" dirty="0"/>
              <a:t>1/10/2021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image" Target="../media/image2.png"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image" Target="../media/image3.png"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microsoft.com/office/2007/relationships/hdphoto" Target="../media/hdphoto1.wdp"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8664C608-40B1-4030-A28D-5B74BC98ADCE}" type="datetimeFigureOut">
              <a:rPr lang="en-US" dirty="0"/>
              <a:t>1/10/2021</a:t>
            </a:fld>
            <a:endParaRPr lang="en-US" dirty="0"/>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en-US" dirty="0"/>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ftr="0" dt="0"/>
  <p:txStyles>
    <p:titleStyle>
      <a:lvl1pPr algn="l" defTabSz="914400" rtl="0" eaLnBrk="1" latinLnBrk="0" hangingPunct="1">
        <a:lnSpc>
          <a:spcPct val="90000"/>
        </a:lnSpc>
        <a:spcBef>
          <a:spcPct val="0"/>
        </a:spcBef>
        <a:buNone/>
        <a:defRPr sz="540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3" Type="http://schemas.openxmlformats.org/officeDocument/2006/relationships/image" Target="../media/image6.png" /><Relationship Id="rId2" Type="http://schemas.openxmlformats.org/officeDocument/2006/relationships/image" Target="../media/image5.png" /><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3" Type="http://schemas.openxmlformats.org/officeDocument/2006/relationships/image" Target="../media/image8.png" /><Relationship Id="rId2" Type="http://schemas.openxmlformats.org/officeDocument/2006/relationships/image" Target="../media/image7.png" /><Relationship Id="rId1" Type="http://schemas.openxmlformats.org/officeDocument/2006/relationships/slideLayout" Target="../slideLayouts/slideLayout2.xml" /><Relationship Id="rId5" Type="http://schemas.openxmlformats.org/officeDocument/2006/relationships/image" Target="../media/image10.png" /><Relationship Id="rId4" Type="http://schemas.openxmlformats.org/officeDocument/2006/relationships/image" Target="../media/image9.png" /></Relationships>
</file>

<file path=ppt/slides/_rels/slide4.xml.rels><?xml version="1.0" encoding="UTF-8" standalone="yes"?>
<Relationships xmlns="http://schemas.openxmlformats.org/package/2006/relationships"><Relationship Id="rId3" Type="http://schemas.openxmlformats.org/officeDocument/2006/relationships/image" Target="../media/image12.png" /><Relationship Id="rId2" Type="http://schemas.openxmlformats.org/officeDocument/2006/relationships/image" Target="../media/image11.png" /><Relationship Id="rId1" Type="http://schemas.openxmlformats.org/officeDocument/2006/relationships/slideLayout" Target="../slideLayouts/slideLayout2.xml" /><Relationship Id="rId4" Type="http://schemas.openxmlformats.org/officeDocument/2006/relationships/image" Target="../media/image13.png" /></Relationships>
</file>

<file path=ppt/slides/_rels/slide5.xml.rels><?xml version="1.0" encoding="UTF-8" standalone="yes"?>
<Relationships xmlns="http://schemas.openxmlformats.org/package/2006/relationships"><Relationship Id="rId3" Type="http://schemas.openxmlformats.org/officeDocument/2006/relationships/image" Target="../media/image15.jpeg" /><Relationship Id="rId2" Type="http://schemas.openxmlformats.org/officeDocument/2006/relationships/image" Target="../media/image14.png" /><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2" Type="http://schemas.openxmlformats.org/officeDocument/2006/relationships/image" Target="../media/image16.png" /><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2" Type="http://schemas.openxmlformats.org/officeDocument/2006/relationships/image" Target="../media/image17.png" /><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2" Type="http://schemas.openxmlformats.org/officeDocument/2006/relationships/image" Target="../media/image18.png" /><Relationship Id="rId1" Type="http://schemas.openxmlformats.org/officeDocument/2006/relationships/slideLayout" Target="../slideLayouts/slideLayout4.xml" /></Relationships>
</file>

<file path=ppt/slides/_rels/slide10.xml.rels><?xml version="1.0" encoding="UTF-8" standalone="yes"?>
<Relationships xmlns="http://schemas.openxmlformats.org/package/2006/relationships"><Relationship Id="rId2" Type="http://schemas.openxmlformats.org/officeDocument/2006/relationships/image" Target="../media/image19.png" /><Relationship Id="rId1" Type="http://schemas.openxmlformats.org/officeDocument/2006/relationships/slideLayout" Target="../slideLayouts/slideLayout4.xml" /></Relationships>
</file>

<file path=ppt/slides/_rels/slide11.xml.rels><?xml version="1.0" encoding="UTF-8" standalone="yes"?>
<Relationships xmlns="http://schemas.openxmlformats.org/package/2006/relationships"><Relationship Id="rId2" Type="http://schemas.openxmlformats.org/officeDocument/2006/relationships/image" Target="../media/image20.png" /><Relationship Id="rId1" Type="http://schemas.openxmlformats.org/officeDocument/2006/relationships/slideLayout" Target="../slideLayouts/slideLayout2.xml" /></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US" sz="11500" dirty="0"/>
              <a:t>Beginning of the Cold War</a:t>
            </a:r>
          </a:p>
        </p:txBody>
      </p:sp>
      <p:sp>
        <p:nvSpPr>
          <p:cNvPr id="3" name="Subtitle 2"/>
          <p:cNvSpPr>
            <a:spLocks noGrp="1"/>
          </p:cNvSpPr>
          <p:nvPr>
            <p:ph type="subTitle" idx="1"/>
          </p:nvPr>
        </p:nvSpPr>
        <p:spPr>
          <a:xfrm>
            <a:off x="2089404" y="4389120"/>
            <a:ext cx="7891272" cy="1069848"/>
          </a:xfrm>
        </p:spPr>
        <p:txBody>
          <a:bodyPr>
            <a:normAutofit/>
          </a:bodyPr>
          <a:lstStyle/>
          <a:p>
            <a:pPr algn="ctr"/>
            <a:r>
              <a:rPr lang="en-US" sz="4400" b="1" dirty="0"/>
              <a:t>1945-1991</a:t>
            </a:r>
          </a:p>
        </p:txBody>
      </p:sp>
    </p:spTree>
    <p:extLst>
      <p:ext uri="{BB962C8B-B14F-4D97-AF65-F5344CB8AC3E}">
        <p14:creationId xmlns:p14="http://schemas.microsoft.com/office/powerpoint/2010/main" val="38793463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7200" dirty="0"/>
              <a:t>What is it?</a:t>
            </a:r>
          </a:p>
        </p:txBody>
      </p:sp>
      <p:sp>
        <p:nvSpPr>
          <p:cNvPr id="3" name="Content Placeholder 2"/>
          <p:cNvSpPr>
            <a:spLocks noGrp="1"/>
          </p:cNvSpPr>
          <p:nvPr>
            <p:ph idx="1"/>
          </p:nvPr>
        </p:nvSpPr>
        <p:spPr/>
        <p:txBody>
          <a:bodyPr>
            <a:normAutofit/>
          </a:bodyPr>
          <a:lstStyle/>
          <a:p>
            <a:r>
              <a:rPr lang="en-US" sz="2800" b="1" dirty="0">
                <a:ea typeface="ＭＳ Ｐゴシック" panose="020B0600070205080204" pitchFamily="34" charset="-128"/>
              </a:rPr>
              <a:t>Cold war</a:t>
            </a:r>
            <a:r>
              <a:rPr lang="en-US" sz="2800" dirty="0">
                <a:ea typeface="ＭＳ Ｐゴシック" panose="020B0600070205080204" pitchFamily="34" charset="-128"/>
              </a:rPr>
              <a:t>: a state of political hostility between countries characterized by threats, propaganda, and other measures </a:t>
            </a:r>
            <a:r>
              <a:rPr lang="en-US" sz="2800" u="sng" dirty="0">
                <a:ea typeface="ＭＳ Ｐゴシック" panose="020B0600070205080204" pitchFamily="34" charset="-128"/>
              </a:rPr>
              <a:t>short of open warfare</a:t>
            </a:r>
          </a:p>
          <a:p>
            <a:pPr>
              <a:buNone/>
            </a:pPr>
            <a:endParaRPr lang="en-US" sz="2800" u="sng" dirty="0">
              <a:ea typeface="ＭＳ Ｐゴシック" panose="020B0600070205080204" pitchFamily="34" charset="-128"/>
            </a:endParaRPr>
          </a:p>
          <a:p>
            <a:r>
              <a:rPr lang="en-US" sz="2800" u="sng" dirty="0">
                <a:ea typeface="ＭＳ Ｐゴシック" panose="020B0600070205080204" pitchFamily="34" charset="-128"/>
              </a:rPr>
              <a:t>The </a:t>
            </a:r>
            <a:r>
              <a:rPr lang="en-US" sz="2800" b="1" u="sng" dirty="0">
                <a:ea typeface="ＭＳ Ｐゴシック" panose="020B0600070205080204" pitchFamily="34" charset="-128"/>
              </a:rPr>
              <a:t>Cold War</a:t>
            </a:r>
            <a:r>
              <a:rPr lang="en-US" sz="2800" u="sng" dirty="0">
                <a:ea typeface="ＭＳ Ｐゴシック" panose="020B0600070205080204" pitchFamily="34" charset="-128"/>
              </a:rPr>
              <a:t>: conflict between the United States and the Soviet Union in which neither nation directly confronted the other on the battlefield</a:t>
            </a:r>
          </a:p>
          <a:p>
            <a:endParaRPr lang="en-US" sz="2800" dirty="0">
              <a:ea typeface="ＭＳ Ｐゴシック" panose="020B0600070205080204" pitchFamily="34" charset="-128"/>
            </a:endParaRPr>
          </a:p>
        </p:txBody>
      </p:sp>
      <p:pic>
        <p:nvPicPr>
          <p:cNvPr id="5" name="Picture 4"/>
          <p:cNvPicPr>
            <a:picLocks noChangeAspect="1"/>
          </p:cNvPicPr>
          <p:nvPr/>
        </p:nvPicPr>
        <p:blipFill>
          <a:blip r:embed="rId2"/>
          <a:stretch>
            <a:fillRect/>
          </a:stretch>
        </p:blipFill>
        <p:spPr>
          <a:xfrm>
            <a:off x="0" y="5160723"/>
            <a:ext cx="3394554" cy="1697277"/>
          </a:xfrm>
          <a:prstGeom prst="rect">
            <a:avLst/>
          </a:prstGeom>
        </p:spPr>
      </p:pic>
      <p:pic>
        <p:nvPicPr>
          <p:cNvPr id="6" name="Picture 5"/>
          <p:cNvPicPr>
            <a:picLocks noChangeAspect="1"/>
          </p:cNvPicPr>
          <p:nvPr/>
        </p:nvPicPr>
        <p:blipFill>
          <a:blip r:embed="rId3"/>
          <a:stretch>
            <a:fillRect/>
          </a:stretch>
        </p:blipFill>
        <p:spPr>
          <a:xfrm>
            <a:off x="8985338" y="5160723"/>
            <a:ext cx="3206662" cy="1690785"/>
          </a:xfrm>
          <a:prstGeom prst="rect">
            <a:avLst/>
          </a:prstGeom>
        </p:spPr>
      </p:pic>
    </p:spTree>
    <p:extLst>
      <p:ext uri="{BB962C8B-B14F-4D97-AF65-F5344CB8AC3E}">
        <p14:creationId xmlns:p14="http://schemas.microsoft.com/office/powerpoint/2010/main" val="23964161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96325"/>
            <a:ext cx="10058400" cy="1609344"/>
          </a:xfrm>
        </p:spPr>
        <p:txBody>
          <a:bodyPr>
            <a:normAutofit/>
          </a:bodyPr>
          <a:lstStyle/>
          <a:p>
            <a:r>
              <a:rPr lang="en-US" sz="7200" dirty="0"/>
              <a:t>United States objectives</a:t>
            </a:r>
          </a:p>
        </p:txBody>
      </p:sp>
      <p:sp>
        <p:nvSpPr>
          <p:cNvPr id="3" name="Content Placeholder 2"/>
          <p:cNvSpPr>
            <a:spLocks noGrp="1"/>
          </p:cNvSpPr>
          <p:nvPr>
            <p:ph idx="1"/>
          </p:nvPr>
        </p:nvSpPr>
        <p:spPr>
          <a:xfrm>
            <a:off x="1069848" y="1795731"/>
            <a:ext cx="4667073" cy="4736592"/>
          </a:xfrm>
        </p:spPr>
        <p:txBody>
          <a:bodyPr>
            <a:normAutofit fontScale="92500" lnSpcReduction="10000"/>
          </a:bodyPr>
          <a:lstStyle/>
          <a:p>
            <a:r>
              <a:rPr lang="en-US" sz="2400" dirty="0"/>
              <a:t>Truman Doctrine</a:t>
            </a:r>
          </a:p>
          <a:p>
            <a:pPr lvl="1"/>
            <a:r>
              <a:rPr lang="en-US" sz="2000" dirty="0"/>
              <a:t>Aid free people against “armed minorities and outside forces”/ Greece &amp; Turkey</a:t>
            </a:r>
          </a:p>
          <a:p>
            <a:endParaRPr lang="en-US" sz="2400" dirty="0"/>
          </a:p>
          <a:p>
            <a:r>
              <a:rPr lang="en-US" sz="2400" dirty="0"/>
              <a:t>Marshall Plan</a:t>
            </a:r>
          </a:p>
          <a:p>
            <a:pPr lvl="1"/>
            <a:r>
              <a:rPr lang="en-US" sz="2000" dirty="0"/>
              <a:t>Economic aid to W. Europe/military presence</a:t>
            </a:r>
          </a:p>
          <a:p>
            <a:endParaRPr lang="en-US" sz="2400" dirty="0"/>
          </a:p>
          <a:p>
            <a:r>
              <a:rPr lang="en-US" sz="2400" dirty="0"/>
              <a:t>Kennan’s X-Article</a:t>
            </a:r>
          </a:p>
          <a:p>
            <a:pPr lvl="1"/>
            <a:r>
              <a:rPr lang="en-US" sz="2000" dirty="0"/>
              <a:t>Containment</a:t>
            </a:r>
          </a:p>
          <a:p>
            <a:pPr lvl="1"/>
            <a:endParaRPr lang="en-US" sz="2000" dirty="0"/>
          </a:p>
          <a:p>
            <a:r>
              <a:rPr lang="en-US" sz="2400" dirty="0"/>
              <a:t>NSC-68</a:t>
            </a:r>
          </a:p>
          <a:p>
            <a:pPr lvl="1"/>
            <a:r>
              <a:rPr lang="en-US" sz="2000" dirty="0"/>
              <a:t>Containment/military build-up</a:t>
            </a:r>
          </a:p>
        </p:txBody>
      </p:sp>
      <p:pic>
        <p:nvPicPr>
          <p:cNvPr id="4" name="Picture 3"/>
          <p:cNvPicPr>
            <a:picLocks noChangeAspect="1"/>
          </p:cNvPicPr>
          <p:nvPr/>
        </p:nvPicPr>
        <p:blipFill>
          <a:blip r:embed="rId2"/>
          <a:stretch>
            <a:fillRect/>
          </a:stretch>
        </p:blipFill>
        <p:spPr>
          <a:xfrm>
            <a:off x="7623905" y="1705669"/>
            <a:ext cx="3266349" cy="4664235"/>
          </a:xfrm>
          <a:prstGeom prst="rect">
            <a:avLst/>
          </a:prstGeom>
        </p:spPr>
      </p:pic>
      <p:pic>
        <p:nvPicPr>
          <p:cNvPr id="5" name="Picture 4"/>
          <p:cNvPicPr>
            <a:picLocks noChangeAspect="1"/>
          </p:cNvPicPr>
          <p:nvPr/>
        </p:nvPicPr>
        <p:blipFill>
          <a:blip r:embed="rId3"/>
          <a:stretch>
            <a:fillRect/>
          </a:stretch>
        </p:blipFill>
        <p:spPr>
          <a:xfrm>
            <a:off x="7623905" y="1705669"/>
            <a:ext cx="3233355" cy="4664235"/>
          </a:xfrm>
          <a:prstGeom prst="rect">
            <a:avLst/>
          </a:prstGeom>
        </p:spPr>
      </p:pic>
      <p:pic>
        <p:nvPicPr>
          <p:cNvPr id="6" name="Picture 5"/>
          <p:cNvPicPr>
            <a:picLocks noChangeAspect="1"/>
          </p:cNvPicPr>
          <p:nvPr/>
        </p:nvPicPr>
        <p:blipFill>
          <a:blip r:embed="rId4"/>
          <a:stretch>
            <a:fillRect/>
          </a:stretch>
        </p:blipFill>
        <p:spPr>
          <a:xfrm>
            <a:off x="7623905" y="1705669"/>
            <a:ext cx="3287688" cy="4664235"/>
          </a:xfrm>
          <a:prstGeom prst="rect">
            <a:avLst/>
          </a:prstGeom>
        </p:spPr>
      </p:pic>
      <p:pic>
        <p:nvPicPr>
          <p:cNvPr id="7" name="Picture 6"/>
          <p:cNvPicPr>
            <a:picLocks noChangeAspect="1"/>
          </p:cNvPicPr>
          <p:nvPr/>
        </p:nvPicPr>
        <p:blipFill>
          <a:blip r:embed="rId5"/>
          <a:stretch>
            <a:fillRect/>
          </a:stretch>
        </p:blipFill>
        <p:spPr>
          <a:xfrm>
            <a:off x="7637276" y="1705669"/>
            <a:ext cx="3274317" cy="4664235"/>
          </a:xfrm>
          <a:prstGeom prst="rect">
            <a:avLst/>
          </a:prstGeom>
        </p:spPr>
      </p:pic>
    </p:spTree>
    <p:extLst>
      <p:ext uri="{BB962C8B-B14F-4D97-AF65-F5344CB8AC3E}">
        <p14:creationId xmlns:p14="http://schemas.microsoft.com/office/powerpoint/2010/main" val="2575675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6"/>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7200" dirty="0"/>
              <a:t>Perceived Soviet objectives</a:t>
            </a:r>
          </a:p>
        </p:txBody>
      </p:sp>
      <p:sp>
        <p:nvSpPr>
          <p:cNvPr id="3" name="Content Placeholder 2"/>
          <p:cNvSpPr>
            <a:spLocks noGrp="1"/>
          </p:cNvSpPr>
          <p:nvPr>
            <p:ph idx="1"/>
          </p:nvPr>
        </p:nvSpPr>
        <p:spPr>
          <a:xfrm>
            <a:off x="1069848" y="2121408"/>
            <a:ext cx="5080431" cy="4050792"/>
          </a:xfrm>
        </p:spPr>
        <p:txBody>
          <a:bodyPr/>
          <a:lstStyle/>
          <a:p>
            <a:r>
              <a:rPr lang="en-US" dirty="0"/>
              <a:t>Destroy Germany (revenge)</a:t>
            </a:r>
          </a:p>
          <a:p>
            <a:endParaRPr lang="en-US" dirty="0"/>
          </a:p>
          <a:p>
            <a:r>
              <a:rPr lang="en-US" dirty="0"/>
              <a:t>Dominate Eastern European border states (satellite countries)</a:t>
            </a:r>
          </a:p>
          <a:p>
            <a:endParaRPr lang="en-US" dirty="0"/>
          </a:p>
          <a:p>
            <a:r>
              <a:rPr lang="en-US" dirty="0"/>
              <a:t>Increase economic and political influence through forced spread of communism</a:t>
            </a:r>
          </a:p>
        </p:txBody>
      </p:sp>
      <p:pic>
        <p:nvPicPr>
          <p:cNvPr id="4" name="Picture 3"/>
          <p:cNvPicPr>
            <a:picLocks noChangeAspect="1"/>
          </p:cNvPicPr>
          <p:nvPr/>
        </p:nvPicPr>
        <p:blipFill>
          <a:blip r:embed="rId2"/>
          <a:stretch>
            <a:fillRect/>
          </a:stretch>
        </p:blipFill>
        <p:spPr>
          <a:xfrm>
            <a:off x="6859741" y="2121408"/>
            <a:ext cx="4589047" cy="3268297"/>
          </a:xfrm>
          <a:prstGeom prst="rect">
            <a:avLst/>
          </a:prstGeom>
        </p:spPr>
      </p:pic>
      <p:pic>
        <p:nvPicPr>
          <p:cNvPr id="5" name="Picture 4"/>
          <p:cNvPicPr>
            <a:picLocks noChangeAspect="1"/>
          </p:cNvPicPr>
          <p:nvPr/>
        </p:nvPicPr>
        <p:blipFill>
          <a:blip r:embed="rId3"/>
          <a:stretch>
            <a:fillRect/>
          </a:stretch>
        </p:blipFill>
        <p:spPr>
          <a:xfrm>
            <a:off x="6859741" y="2093976"/>
            <a:ext cx="4589047" cy="3323161"/>
          </a:xfrm>
          <a:prstGeom prst="rect">
            <a:avLst/>
          </a:prstGeom>
        </p:spPr>
      </p:pic>
      <p:pic>
        <p:nvPicPr>
          <p:cNvPr id="6" name="Picture 5"/>
          <p:cNvPicPr>
            <a:picLocks noChangeAspect="1"/>
          </p:cNvPicPr>
          <p:nvPr/>
        </p:nvPicPr>
        <p:blipFill>
          <a:blip r:embed="rId4"/>
          <a:stretch>
            <a:fillRect/>
          </a:stretch>
        </p:blipFill>
        <p:spPr>
          <a:xfrm>
            <a:off x="6859740" y="2066543"/>
            <a:ext cx="4589047" cy="3350594"/>
          </a:xfrm>
          <a:prstGeom prst="rect">
            <a:avLst/>
          </a:prstGeom>
        </p:spPr>
      </p:pic>
    </p:spTree>
    <p:extLst>
      <p:ext uri="{BB962C8B-B14F-4D97-AF65-F5344CB8AC3E}">
        <p14:creationId xmlns:p14="http://schemas.microsoft.com/office/powerpoint/2010/main" val="2119094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7200" dirty="0"/>
              <a:t>Berlin Airlift (1948-1949)</a:t>
            </a:r>
          </a:p>
        </p:txBody>
      </p:sp>
      <p:pic>
        <p:nvPicPr>
          <p:cNvPr id="4" name="Picture 3"/>
          <p:cNvPicPr>
            <a:picLocks noChangeAspect="1"/>
          </p:cNvPicPr>
          <p:nvPr/>
        </p:nvPicPr>
        <p:blipFill>
          <a:blip r:embed="rId2"/>
          <a:stretch>
            <a:fillRect/>
          </a:stretch>
        </p:blipFill>
        <p:spPr>
          <a:xfrm>
            <a:off x="3507287" y="1966399"/>
            <a:ext cx="4193993" cy="3991411"/>
          </a:xfrm>
          <a:prstGeom prst="rect">
            <a:avLst/>
          </a:prstGeom>
        </p:spPr>
      </p:pic>
      <p:pic>
        <p:nvPicPr>
          <p:cNvPr id="5" name="Picture 12" descr="airlift"/>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78550" y="1966399"/>
            <a:ext cx="3428737" cy="4051300"/>
          </a:xfrm>
          <a:noFill/>
        </p:spPr>
      </p:pic>
      <p:sp>
        <p:nvSpPr>
          <p:cNvPr id="6" name="TextBox 5"/>
          <p:cNvSpPr txBox="1"/>
          <p:nvPr/>
        </p:nvSpPr>
        <p:spPr>
          <a:xfrm>
            <a:off x="7884160" y="2093976"/>
            <a:ext cx="3901440" cy="4031873"/>
          </a:xfrm>
          <a:prstGeom prst="rect">
            <a:avLst/>
          </a:prstGeom>
          <a:noFill/>
        </p:spPr>
        <p:txBody>
          <a:bodyPr wrap="square" rtlCol="0">
            <a:spAutoFit/>
          </a:bodyPr>
          <a:lstStyle/>
          <a:p>
            <a:pPr marL="285750" indent="-285750">
              <a:buFont typeface="Arial" panose="020B0604020202020204" pitchFamily="34" charset="0"/>
              <a:buChar char="•"/>
            </a:pPr>
            <a:r>
              <a:rPr lang="en-US" sz="3200" dirty="0"/>
              <a:t>Germany Divided after WWII</a:t>
            </a:r>
          </a:p>
          <a:p>
            <a:pPr marL="285750" indent="-285750">
              <a:buFont typeface="Arial" panose="020B0604020202020204" pitchFamily="34" charset="0"/>
              <a:buChar char="•"/>
            </a:pPr>
            <a:r>
              <a:rPr lang="en-US" sz="3200" dirty="0"/>
              <a:t>Allies is blocked from Berlin by USSR</a:t>
            </a:r>
          </a:p>
          <a:p>
            <a:pPr marL="285750" indent="-285750">
              <a:buFont typeface="Arial" panose="020B0604020202020204" pitchFamily="34" charset="0"/>
              <a:buChar char="•"/>
            </a:pPr>
            <a:r>
              <a:rPr lang="en-US" sz="3200" dirty="0"/>
              <a:t>Eventually there is building of berlin Wall</a:t>
            </a:r>
          </a:p>
        </p:txBody>
      </p:sp>
    </p:spTree>
    <p:extLst>
      <p:ext uri="{BB962C8B-B14F-4D97-AF65-F5344CB8AC3E}">
        <p14:creationId xmlns:p14="http://schemas.microsoft.com/office/powerpoint/2010/main" val="1636403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7200" dirty="0"/>
              <a:t>North Atlantic Treaty Organization (NATO): 1949</a:t>
            </a:r>
          </a:p>
        </p:txBody>
      </p:sp>
      <p:sp>
        <p:nvSpPr>
          <p:cNvPr id="3" name="Content Placeholder 2"/>
          <p:cNvSpPr>
            <a:spLocks noGrp="1"/>
          </p:cNvSpPr>
          <p:nvPr>
            <p:ph idx="1"/>
          </p:nvPr>
        </p:nvSpPr>
        <p:spPr>
          <a:xfrm>
            <a:off x="1069848" y="2396980"/>
            <a:ext cx="10058400" cy="4050792"/>
          </a:xfrm>
        </p:spPr>
        <p:txBody>
          <a:bodyPr>
            <a:normAutofit fontScale="92500" lnSpcReduction="10000"/>
          </a:bodyPr>
          <a:lstStyle/>
          <a:p>
            <a:r>
              <a:rPr lang="en-US" sz="2800" dirty="0"/>
              <a:t>NATO is a multi-state coalition between Europe and North America. It was formed as a faction against the Soviet Union </a:t>
            </a:r>
          </a:p>
          <a:p>
            <a:r>
              <a:rPr lang="en-US" sz="2800" dirty="0"/>
              <a:t>The central clause of the treaty clearly says:</a:t>
            </a:r>
          </a:p>
          <a:p>
            <a:endParaRPr lang="en-US" sz="2800" dirty="0"/>
          </a:p>
          <a:p>
            <a:r>
              <a:rPr lang="en-US" sz="2800" dirty="0"/>
              <a:t>The parties commit to the belief that an unarmed assault on one or more of them in Europe or North America shall be considered an attack against them both. In the case that this ever occurs, the parties furthermore agree to the belief that they will support the group or parties threatened by taking steps if it considers necessary, including the use of military forces, to restore and maintain the stability of the North Atlantic region.</a:t>
            </a:r>
            <a:endParaRPr lang="en-US" sz="2800" i="1" dirty="0">
              <a:solidFill>
                <a:srgbClr val="FF0000"/>
              </a:solidFill>
            </a:endParaRPr>
          </a:p>
        </p:txBody>
      </p:sp>
    </p:spTree>
    <p:extLst>
      <p:ext uri="{BB962C8B-B14F-4D97-AF65-F5344CB8AC3E}">
        <p14:creationId xmlns:p14="http://schemas.microsoft.com/office/powerpoint/2010/main" val="4136022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45212" y="422002"/>
            <a:ext cx="10058400" cy="1609344"/>
          </a:xfrm>
        </p:spPr>
        <p:txBody>
          <a:bodyPr>
            <a:normAutofit/>
          </a:bodyPr>
          <a:lstStyle/>
          <a:p>
            <a:r>
              <a:rPr lang="en-US" sz="7200" dirty="0"/>
              <a:t>NATO vs. Warsaw Pact</a:t>
            </a:r>
          </a:p>
        </p:txBody>
      </p:sp>
      <p:sp>
        <p:nvSpPr>
          <p:cNvPr id="3" name="Content Placeholder 2"/>
          <p:cNvSpPr>
            <a:spLocks noGrp="1"/>
          </p:cNvSpPr>
          <p:nvPr>
            <p:ph idx="1"/>
          </p:nvPr>
        </p:nvSpPr>
        <p:spPr>
          <a:xfrm>
            <a:off x="1069848" y="2121408"/>
            <a:ext cx="4992749" cy="4050792"/>
          </a:xfrm>
        </p:spPr>
        <p:txBody>
          <a:bodyPr>
            <a:noAutofit/>
          </a:bodyPr>
          <a:lstStyle/>
          <a:p>
            <a:r>
              <a:rPr lang="en-US" sz="2800" dirty="0"/>
              <a:t>NATO</a:t>
            </a:r>
          </a:p>
          <a:p>
            <a:pPr lvl="1"/>
            <a:r>
              <a:rPr lang="en-US" sz="2400" dirty="0"/>
              <a:t>There is a security partnership between the U.S. and Europe (still exists)</a:t>
            </a:r>
            <a:endParaRPr lang="en-US" sz="2800" dirty="0"/>
          </a:p>
          <a:p>
            <a:endParaRPr lang="en-US" sz="2800" dirty="0"/>
          </a:p>
          <a:p>
            <a:r>
              <a:rPr lang="en-US" sz="2800" dirty="0"/>
              <a:t>Warsaw Pact:</a:t>
            </a:r>
          </a:p>
          <a:p>
            <a:pPr lvl="1"/>
            <a:r>
              <a:rPr lang="en-US" sz="2400" dirty="0"/>
              <a:t>The Soviet Union and its satellites also formed a coalition called the Warsaw Treaty </a:t>
            </a:r>
            <a:r>
              <a:rPr lang="en-US" sz="2400" dirty="0" err="1"/>
              <a:t>Organisation</a:t>
            </a:r>
            <a:r>
              <a:rPr lang="en-US" sz="2400" dirty="0"/>
              <a:t> (Coker, &amp; Tyson1985).</a:t>
            </a:r>
          </a:p>
          <a:p>
            <a:pPr marL="274320" lvl="1" indent="0">
              <a:buNone/>
            </a:pPr>
            <a:endParaRPr lang="en-US" sz="2400" dirty="0"/>
          </a:p>
        </p:txBody>
      </p:sp>
      <p:pic>
        <p:nvPicPr>
          <p:cNvPr id="4" name="Picture 3"/>
          <p:cNvPicPr>
            <a:picLocks noChangeAspect="1"/>
          </p:cNvPicPr>
          <p:nvPr/>
        </p:nvPicPr>
        <p:blipFill>
          <a:blip r:embed="rId2"/>
          <a:stretch>
            <a:fillRect/>
          </a:stretch>
        </p:blipFill>
        <p:spPr>
          <a:xfrm>
            <a:off x="7566919" y="1904630"/>
            <a:ext cx="3145809" cy="4267570"/>
          </a:xfrm>
          <a:prstGeom prst="rect">
            <a:avLst/>
          </a:prstGeom>
        </p:spPr>
      </p:pic>
    </p:spTree>
    <p:extLst>
      <p:ext uri="{BB962C8B-B14F-4D97-AF65-F5344CB8AC3E}">
        <p14:creationId xmlns:p14="http://schemas.microsoft.com/office/powerpoint/2010/main" val="21749935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7200" dirty="0"/>
              <a:t>A world Divided: 1959</a:t>
            </a:r>
          </a:p>
        </p:txBody>
      </p:sp>
      <p:sp>
        <p:nvSpPr>
          <p:cNvPr id="3" name="Content Placeholder 2"/>
          <p:cNvSpPr>
            <a:spLocks noGrp="1"/>
          </p:cNvSpPr>
          <p:nvPr>
            <p:ph idx="1"/>
          </p:nvPr>
        </p:nvSpPr>
        <p:spPr/>
        <p:txBody>
          <a:bodyPr/>
          <a:lstStyle/>
          <a:p>
            <a:endParaRPr lang="en-US" dirty="0"/>
          </a:p>
        </p:txBody>
      </p:sp>
      <p:pic>
        <p:nvPicPr>
          <p:cNvPr id="4" name="Picture 3"/>
          <p:cNvPicPr>
            <a:picLocks noChangeAspect="1"/>
          </p:cNvPicPr>
          <p:nvPr/>
        </p:nvPicPr>
        <p:blipFill>
          <a:blip r:embed="rId2"/>
          <a:stretch>
            <a:fillRect/>
          </a:stretch>
        </p:blipFill>
        <p:spPr>
          <a:xfrm>
            <a:off x="1526651" y="2121408"/>
            <a:ext cx="9144793" cy="4511431"/>
          </a:xfrm>
          <a:prstGeom prst="rect">
            <a:avLst/>
          </a:prstGeom>
        </p:spPr>
      </p:pic>
    </p:spTree>
    <p:extLst>
      <p:ext uri="{BB962C8B-B14F-4D97-AF65-F5344CB8AC3E}">
        <p14:creationId xmlns:p14="http://schemas.microsoft.com/office/powerpoint/2010/main" val="39514567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434528"/>
            <a:ext cx="10058400" cy="1609344"/>
          </a:xfrm>
        </p:spPr>
        <p:txBody>
          <a:bodyPr>
            <a:noAutofit/>
          </a:bodyPr>
          <a:lstStyle/>
          <a:p>
            <a:pPr algn="ctr"/>
            <a:r>
              <a:rPr lang="en-US" dirty="0"/>
              <a:t>North Atlantic Treaty Organization (NATO)(1949)</a:t>
            </a:r>
          </a:p>
        </p:txBody>
      </p:sp>
      <p:sp>
        <p:nvSpPr>
          <p:cNvPr id="4" name="Content Placeholder 3"/>
          <p:cNvSpPr>
            <a:spLocks noGrp="1"/>
          </p:cNvSpPr>
          <p:nvPr>
            <p:ph sz="half" idx="1"/>
          </p:nvPr>
        </p:nvSpPr>
        <p:spPr/>
        <p:txBody>
          <a:bodyPr>
            <a:noAutofit/>
          </a:bodyPr>
          <a:lstStyle/>
          <a:p>
            <a:r>
              <a:rPr lang="en-US" sz="2800" dirty="0"/>
              <a:t>Denmark </a:t>
            </a:r>
          </a:p>
          <a:p>
            <a:r>
              <a:rPr lang="en-US" sz="2800" dirty="0"/>
              <a:t>France</a:t>
            </a:r>
          </a:p>
          <a:p>
            <a:r>
              <a:rPr lang="en-US" sz="2800" dirty="0"/>
              <a:t>Ireland</a:t>
            </a:r>
          </a:p>
          <a:p>
            <a:r>
              <a:rPr lang="en-US" sz="2800" dirty="0"/>
              <a:t>Italy</a:t>
            </a:r>
          </a:p>
          <a:p>
            <a:r>
              <a:rPr lang="en-US" sz="2800" dirty="0"/>
              <a:t>United States</a:t>
            </a:r>
          </a:p>
          <a:p>
            <a:r>
              <a:rPr lang="en-US" sz="2800" dirty="0"/>
              <a:t>Belgium</a:t>
            </a:r>
          </a:p>
          <a:p>
            <a:r>
              <a:rPr lang="en-US" sz="2800" dirty="0"/>
              <a:t>Britain</a:t>
            </a:r>
          </a:p>
          <a:p>
            <a:r>
              <a:rPr lang="en-US" sz="2800" dirty="0"/>
              <a:t>Canada</a:t>
            </a:r>
          </a:p>
          <a:p>
            <a:endParaRPr lang="en-US" sz="2800" dirty="0"/>
          </a:p>
        </p:txBody>
      </p:sp>
      <p:sp>
        <p:nvSpPr>
          <p:cNvPr id="5" name="Content Placeholder 4"/>
          <p:cNvSpPr>
            <a:spLocks noGrp="1"/>
          </p:cNvSpPr>
          <p:nvPr>
            <p:ph sz="half" idx="2"/>
          </p:nvPr>
        </p:nvSpPr>
        <p:spPr>
          <a:xfrm>
            <a:off x="7291150" y="2197065"/>
            <a:ext cx="4754880" cy="3977640"/>
          </a:xfrm>
        </p:spPr>
        <p:txBody>
          <a:bodyPr>
            <a:normAutofit/>
          </a:bodyPr>
          <a:lstStyle/>
          <a:p>
            <a:r>
              <a:rPr lang="en-US" sz="2800" dirty="0"/>
              <a:t>Portugal</a:t>
            </a:r>
          </a:p>
          <a:p>
            <a:r>
              <a:rPr lang="en-US" sz="2800" dirty="0"/>
              <a:t>Greece &amp; Turkey (1952)</a:t>
            </a:r>
          </a:p>
          <a:p>
            <a:r>
              <a:rPr lang="en-US" sz="2800" dirty="0"/>
              <a:t>West Germany (1955)</a:t>
            </a:r>
          </a:p>
          <a:p>
            <a:r>
              <a:rPr lang="en-US" sz="2800" dirty="0"/>
              <a:t>Spain (1983)</a:t>
            </a:r>
          </a:p>
          <a:p>
            <a:r>
              <a:rPr lang="en-US" sz="2800" dirty="0"/>
              <a:t>Luxembourg</a:t>
            </a:r>
          </a:p>
          <a:p>
            <a:r>
              <a:rPr lang="en-US" sz="2800" dirty="0"/>
              <a:t>Netherlands</a:t>
            </a:r>
          </a:p>
          <a:p>
            <a:r>
              <a:rPr lang="en-US" sz="2800" dirty="0"/>
              <a:t>Norway</a:t>
            </a:r>
          </a:p>
        </p:txBody>
      </p:sp>
      <p:pic>
        <p:nvPicPr>
          <p:cNvPr id="6" name="Picture 5"/>
          <p:cNvPicPr>
            <a:picLocks noChangeAspect="1"/>
          </p:cNvPicPr>
          <p:nvPr/>
        </p:nvPicPr>
        <p:blipFill>
          <a:blip r:embed="rId2"/>
          <a:stretch>
            <a:fillRect/>
          </a:stretch>
        </p:blipFill>
        <p:spPr>
          <a:xfrm>
            <a:off x="3885783" y="3076393"/>
            <a:ext cx="2951965" cy="2213974"/>
          </a:xfrm>
          <a:prstGeom prst="rect">
            <a:avLst/>
          </a:prstGeom>
        </p:spPr>
      </p:pic>
    </p:spTree>
    <p:extLst>
      <p:ext uri="{BB962C8B-B14F-4D97-AF65-F5344CB8AC3E}">
        <p14:creationId xmlns:p14="http://schemas.microsoft.com/office/powerpoint/2010/main" val="20806399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7200" dirty="0"/>
              <a:t>Warsaw Pact (1955)</a:t>
            </a:r>
          </a:p>
        </p:txBody>
      </p:sp>
      <p:sp>
        <p:nvSpPr>
          <p:cNvPr id="3" name="Content Placeholder 2"/>
          <p:cNvSpPr>
            <a:spLocks noGrp="1"/>
          </p:cNvSpPr>
          <p:nvPr>
            <p:ph sz="half" idx="1"/>
          </p:nvPr>
        </p:nvSpPr>
        <p:spPr/>
        <p:txBody>
          <a:bodyPr>
            <a:normAutofit/>
          </a:bodyPr>
          <a:lstStyle/>
          <a:p>
            <a:r>
              <a:rPr lang="en-US" sz="2800" dirty="0"/>
              <a:t>East Germany</a:t>
            </a:r>
          </a:p>
          <a:p>
            <a:r>
              <a:rPr lang="en-US" sz="2800" dirty="0"/>
              <a:t>Hungary</a:t>
            </a:r>
          </a:p>
          <a:p>
            <a:r>
              <a:rPr lang="en-US" sz="2800" dirty="0"/>
              <a:t>Poland</a:t>
            </a:r>
          </a:p>
          <a:p>
            <a:r>
              <a:rPr lang="en-US" sz="2800" dirty="0"/>
              <a:t>Romania</a:t>
            </a:r>
          </a:p>
          <a:p>
            <a:endParaRPr lang="en-US" sz="2800" dirty="0"/>
          </a:p>
        </p:txBody>
      </p:sp>
      <p:sp>
        <p:nvSpPr>
          <p:cNvPr id="4" name="Content Placeholder 3"/>
          <p:cNvSpPr>
            <a:spLocks noGrp="1"/>
          </p:cNvSpPr>
          <p:nvPr>
            <p:ph sz="half" idx="2"/>
          </p:nvPr>
        </p:nvSpPr>
        <p:spPr>
          <a:xfrm>
            <a:off x="7437120" y="2194560"/>
            <a:ext cx="4754880" cy="3977640"/>
          </a:xfrm>
        </p:spPr>
        <p:txBody>
          <a:bodyPr>
            <a:normAutofit/>
          </a:bodyPr>
          <a:lstStyle/>
          <a:p>
            <a:r>
              <a:rPr lang="en-US" sz="2800" dirty="0"/>
              <a:t>U.S.S.R.</a:t>
            </a:r>
          </a:p>
          <a:p>
            <a:r>
              <a:rPr lang="en-US" sz="2800" dirty="0"/>
              <a:t>Albania</a:t>
            </a:r>
          </a:p>
          <a:p>
            <a:r>
              <a:rPr lang="en-US" sz="2800" dirty="0"/>
              <a:t>Bulgaria</a:t>
            </a:r>
          </a:p>
          <a:p>
            <a:r>
              <a:rPr lang="en-US" sz="2800" dirty="0"/>
              <a:t>Czechoslovakia</a:t>
            </a:r>
          </a:p>
        </p:txBody>
      </p:sp>
      <p:pic>
        <p:nvPicPr>
          <p:cNvPr id="5" name="Picture 4"/>
          <p:cNvPicPr>
            <a:picLocks noChangeAspect="1"/>
          </p:cNvPicPr>
          <p:nvPr/>
        </p:nvPicPr>
        <p:blipFill>
          <a:blip r:embed="rId2"/>
          <a:stretch>
            <a:fillRect/>
          </a:stretch>
        </p:blipFill>
        <p:spPr>
          <a:xfrm>
            <a:off x="4578649" y="2698470"/>
            <a:ext cx="2492157" cy="2969820"/>
          </a:xfrm>
          <a:prstGeom prst="rect">
            <a:avLst/>
          </a:prstGeom>
        </p:spPr>
      </p:pic>
    </p:spTree>
    <p:extLst>
      <p:ext uri="{BB962C8B-B14F-4D97-AF65-F5344CB8AC3E}">
        <p14:creationId xmlns:p14="http://schemas.microsoft.com/office/powerpoint/2010/main" val="31186659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4" name="Picture 3"/>
          <p:cNvPicPr>
            <a:picLocks noChangeAspect="1"/>
          </p:cNvPicPr>
          <p:nvPr/>
        </p:nvPicPr>
        <p:blipFill>
          <a:blip r:embed="rId2"/>
          <a:stretch>
            <a:fillRect/>
          </a:stretch>
        </p:blipFill>
        <p:spPr>
          <a:xfrm>
            <a:off x="1069849" y="484632"/>
            <a:ext cx="8322508" cy="6272064"/>
          </a:xfrm>
          <a:prstGeom prst="rect">
            <a:avLst/>
          </a:prstGeom>
        </p:spPr>
      </p:pic>
    </p:spTree>
    <p:extLst>
      <p:ext uri="{BB962C8B-B14F-4D97-AF65-F5344CB8AC3E}">
        <p14:creationId xmlns:p14="http://schemas.microsoft.com/office/powerpoint/2010/main" val="304127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7200" dirty="0"/>
              <a:t>REFERENCE</a:t>
            </a:r>
          </a:p>
        </p:txBody>
      </p:sp>
      <p:sp>
        <p:nvSpPr>
          <p:cNvPr id="3" name="Content Placeholder 2"/>
          <p:cNvSpPr>
            <a:spLocks noGrp="1"/>
          </p:cNvSpPr>
          <p:nvPr>
            <p:ph idx="1"/>
          </p:nvPr>
        </p:nvSpPr>
        <p:spPr>
          <a:xfrm>
            <a:off x="1069848" y="2121407"/>
            <a:ext cx="10058400" cy="4517387"/>
          </a:xfrm>
        </p:spPr>
        <p:txBody>
          <a:bodyPr>
            <a:normAutofit/>
          </a:bodyPr>
          <a:lstStyle/>
          <a:p>
            <a:r>
              <a:rPr lang="en-US" sz="2800" dirty="0"/>
              <a:t>Coker, C., &amp; Tyson, H. (1985). </a:t>
            </a:r>
            <a:r>
              <a:rPr lang="en-US" sz="2800" i="1" dirty="0"/>
              <a:t>NATO, the Warsaw pact and Africa</a:t>
            </a:r>
            <a:r>
              <a:rPr lang="en-US" sz="2800" dirty="0"/>
              <a:t>. Springer.</a:t>
            </a:r>
          </a:p>
        </p:txBody>
      </p:sp>
    </p:spTree>
    <p:extLst>
      <p:ext uri="{BB962C8B-B14F-4D97-AF65-F5344CB8AC3E}">
        <p14:creationId xmlns:p14="http://schemas.microsoft.com/office/powerpoint/2010/main" val="4238682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 /></Relationships>
</file>

<file path=ppt/theme/theme1.xml><?xml version="1.0" encoding="utf-8"?>
<a:theme xmlns:a="http://schemas.openxmlformats.org/drawingml/2006/main" name="Wood Type">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Wood Type</Template>
  <TotalTime>214</TotalTime>
  <Words>386</Words>
  <Application>Microsoft Office PowerPoint</Application>
  <PresentationFormat>Widescreen</PresentationFormat>
  <Paragraphs>68</Paragraphs>
  <Slides>12</Slides>
  <Notes>1</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Wood Type</vt:lpstr>
      <vt:lpstr>Beginning of the Cold War</vt:lpstr>
      <vt:lpstr>What is it?</vt:lpstr>
      <vt:lpstr>United States objectives</vt:lpstr>
      <vt:lpstr>Perceived Soviet objectives</vt:lpstr>
      <vt:lpstr>Berlin Airlift (1948-1949)</vt:lpstr>
      <vt:lpstr>North Atlantic Treaty Organization (NATO): 1949</vt:lpstr>
      <vt:lpstr>NATO vs. Warsaw Pact</vt:lpstr>
      <vt:lpstr>A world Divided: 1959</vt:lpstr>
      <vt:lpstr>North Atlantic Treaty Organization (NATO)(1949)</vt:lpstr>
      <vt:lpstr>Warsaw Pact (1955)</vt:lpstr>
      <vt:lpstr>PowerPoint Presentation</vt:lpstr>
      <vt:lpstr>REFERENCE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Gallagher, Brian</dc:creator>
  <cp:lastModifiedBy>254716226303</cp:lastModifiedBy>
  <cp:revision>19</cp:revision>
  <dcterms:created xsi:type="dcterms:W3CDTF">2014-09-12T02:14:24Z</dcterms:created>
  <dcterms:modified xsi:type="dcterms:W3CDTF">2021-01-10T15:35:09Z</dcterms:modified>
</cp:coreProperties>
</file>